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79" r:id="rId3"/>
    <p:sldId id="289" r:id="rId4"/>
    <p:sldId id="278" r:id="rId5"/>
    <p:sldId id="292" r:id="rId6"/>
    <p:sldId id="282" r:id="rId7"/>
    <p:sldId id="290" r:id="rId8"/>
    <p:sldId id="257" r:id="rId9"/>
    <p:sldId id="293"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068" y="-750"/>
      </p:cViewPr>
      <p:guideLst>
        <p:guide orient="horz" pos="2160"/>
        <p:guide pos="2880"/>
      </p:guideLst>
    </p:cSldViewPr>
  </p:slideViewPr>
  <p:notesTextViewPr>
    <p:cViewPr>
      <p:scale>
        <a:sx n="1" d="1"/>
        <a:sy n="1" d="1"/>
      </p:scale>
      <p:origin x="0" y="0"/>
    </p:cViewPr>
  </p:notesTextViewPr>
  <p:sorterViewPr>
    <p:cViewPr>
      <p:scale>
        <a:sx n="66" d="100"/>
        <a:sy n="66" d="100"/>
      </p:scale>
      <p:origin x="0" y="36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912C6AEC-458C-47EA-872E-D184781CE9FF}" type="datetimeFigureOut">
              <a:rPr lang="en-CA" smtClean="0"/>
              <a:t>2015-11-17</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4B13EE8-D3AD-4FA1-916B-A80ABA07BD16}" type="slidenum">
              <a:rPr lang="en-CA" smtClean="0"/>
              <a:t>‹#›</a:t>
            </a:fld>
            <a:endParaRPr lang="en-CA"/>
          </a:p>
        </p:txBody>
      </p:sp>
    </p:spTree>
    <p:extLst>
      <p:ext uri="{BB962C8B-B14F-4D97-AF65-F5344CB8AC3E}">
        <p14:creationId xmlns:p14="http://schemas.microsoft.com/office/powerpoint/2010/main" val="218706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3532155-D298-471A-A7AC-2F12F744DDA1}" type="datetimeFigureOut">
              <a:rPr lang="en-CA" smtClean="0"/>
              <a:pPr/>
              <a:t>2015-11-17</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B07474F-1A58-4FFC-AE6F-A295400078ED}" type="slidenum">
              <a:rPr lang="en-CA" smtClean="0"/>
              <a:pPr/>
              <a:t>‹#›</a:t>
            </a:fld>
            <a:endParaRPr lang="en-CA"/>
          </a:p>
        </p:txBody>
      </p:sp>
    </p:spTree>
    <p:extLst>
      <p:ext uri="{BB962C8B-B14F-4D97-AF65-F5344CB8AC3E}">
        <p14:creationId xmlns:p14="http://schemas.microsoft.com/office/powerpoint/2010/main" val="879391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1B620878-1C17-4EA9-8737-22729294A7C1}" type="datetime1">
              <a:rPr lang="en-CA" smtClean="0"/>
              <a:t>2015-11-17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91931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BF4D9CF-9E19-418A-844D-701193D816E3}" type="datetime1">
              <a:rPr lang="en-CA" smtClean="0"/>
              <a:t>2015-11-17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3243484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2DB35EBB-A161-4764-B013-5275672DB9F6}" type="datetime1">
              <a:rPr lang="en-CA" smtClean="0"/>
              <a:t>2015-11-17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43126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624C793-0175-41DC-A8D3-2FD365C60A56}" type="datetime1">
              <a:rPr lang="en-CA" smtClean="0"/>
              <a:t>2015-11-17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3276965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3984C2-9BE1-44FA-A3CC-2179E9BB845D}" type="datetime1">
              <a:rPr lang="en-CA" smtClean="0"/>
              <a:t>2015-11-17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328444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9521D42A-4017-49B1-AC10-EF538617AE27}" type="datetime1">
              <a:rPr lang="en-CA" smtClean="0"/>
              <a:t>2015-11-17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811644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E05C717B-5505-42E7-AC85-AD7B2EF8E424}" type="datetime1">
              <a:rPr lang="en-CA" smtClean="0"/>
              <a:t>2015-11-17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75191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135172C7-1FBA-436E-B739-7CE417A75280}" type="datetime1">
              <a:rPr lang="en-CA" smtClean="0"/>
              <a:t>2015-11-17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1376890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E4487-B083-47AE-AA2B-337ED3EE6EFA}" type="datetime1">
              <a:rPr lang="en-CA" smtClean="0"/>
              <a:t>2015-11-17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62425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3C555A-E094-4F15-989D-B29B5A85B5C8}" type="datetime1">
              <a:rPr lang="en-CA" smtClean="0"/>
              <a:t>2015-11-17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1194181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1C09CC-6F83-48BE-B312-447E11D5A03B}" type="datetime1">
              <a:rPr lang="en-CA" smtClean="0"/>
              <a:t>2015-11-17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36198FF-E284-4356-9753-AD35335C90EE}" type="slidenum">
              <a:rPr lang="en-CA" smtClean="0"/>
              <a:pPr/>
              <a:t>‹#›</a:t>
            </a:fld>
            <a:endParaRPr lang="en-CA"/>
          </a:p>
        </p:txBody>
      </p:sp>
    </p:spTree>
    <p:extLst>
      <p:ext uri="{BB962C8B-B14F-4D97-AF65-F5344CB8AC3E}">
        <p14:creationId xmlns:p14="http://schemas.microsoft.com/office/powerpoint/2010/main" val="3447515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ACF57F-0DF0-4D10-87F9-5670DF5C6130}" type="datetime1">
              <a:rPr lang="en-CA" smtClean="0"/>
              <a:t>2015-11-17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198FF-E284-4356-9753-AD35335C90EE}" type="slidenum">
              <a:rPr lang="en-CA" smtClean="0"/>
              <a:pPr/>
              <a:t>‹#›</a:t>
            </a:fld>
            <a:endParaRPr lang="en-CA"/>
          </a:p>
        </p:txBody>
      </p:sp>
    </p:spTree>
    <p:extLst>
      <p:ext uri="{BB962C8B-B14F-4D97-AF65-F5344CB8AC3E}">
        <p14:creationId xmlns:p14="http://schemas.microsoft.com/office/powerpoint/2010/main" val="2376956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linkedin.com/pulse/french-immersion-crossroads-nancy-wise-ph-d-?trk=prof-post&amp;trkSplashRedir=true&amp;forceNoSplash=tru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ocdsb.ca/med/pub/Publications%20%20Updated/Guiding_Principles_Consultation.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2800" b="1" dirty="0" smtClean="0"/>
              <a:t>Response to the Proposed Changes to French Instruction for Kindergarten and Primary Early French Immersion  </a:t>
            </a:r>
            <a:endParaRPr lang="en-CA" sz="2800" b="1" dirty="0"/>
          </a:p>
        </p:txBody>
      </p:sp>
      <p:sp>
        <p:nvSpPr>
          <p:cNvPr id="3" name="Subtitle 2"/>
          <p:cNvSpPr>
            <a:spLocks noGrp="1"/>
          </p:cNvSpPr>
          <p:nvPr>
            <p:ph type="subTitle" idx="1"/>
          </p:nvPr>
        </p:nvSpPr>
        <p:spPr/>
        <p:txBody>
          <a:bodyPr>
            <a:normAutofit fontScale="85000" lnSpcReduction="20000"/>
          </a:bodyPr>
          <a:lstStyle/>
          <a:p>
            <a:r>
              <a:rPr lang="en-CA" b="1" dirty="0" smtClean="0">
                <a:solidFill>
                  <a:schemeClr val="tx1"/>
                </a:solidFill>
              </a:rPr>
              <a:t>Alta Vista School Council</a:t>
            </a:r>
          </a:p>
          <a:p>
            <a:endParaRPr lang="en-CA" b="1" dirty="0" smtClean="0">
              <a:solidFill>
                <a:schemeClr val="tx1"/>
              </a:solidFill>
            </a:endParaRPr>
          </a:p>
          <a:p>
            <a:r>
              <a:rPr lang="en-CA" b="1" dirty="0" smtClean="0">
                <a:solidFill>
                  <a:schemeClr val="tx1"/>
                </a:solidFill>
              </a:rPr>
              <a:t>Committee of the Whole</a:t>
            </a:r>
          </a:p>
          <a:p>
            <a:r>
              <a:rPr lang="en-CA" b="1" dirty="0" smtClean="0">
                <a:solidFill>
                  <a:schemeClr val="tx1"/>
                </a:solidFill>
              </a:rPr>
              <a:t>November 17</a:t>
            </a:r>
            <a:r>
              <a:rPr lang="en-CA" b="1" baseline="30000" dirty="0" smtClean="0">
                <a:solidFill>
                  <a:schemeClr val="tx1"/>
                </a:solidFill>
              </a:rPr>
              <a:t>th</a:t>
            </a:r>
            <a:r>
              <a:rPr lang="en-CA" b="1" dirty="0" smtClean="0">
                <a:solidFill>
                  <a:schemeClr val="tx1"/>
                </a:solidFill>
              </a:rPr>
              <a:t>, 2015</a:t>
            </a:r>
          </a:p>
          <a:p>
            <a:endParaRPr lang="en-CA" dirty="0" smtClean="0"/>
          </a:p>
          <a:p>
            <a:endParaRPr lang="en-CA" dirty="0" smtClean="0"/>
          </a:p>
        </p:txBody>
      </p:sp>
      <p:sp>
        <p:nvSpPr>
          <p:cNvPr id="4" name="Footer Placeholder 3"/>
          <p:cNvSpPr>
            <a:spLocks noGrp="1"/>
          </p:cNvSpPr>
          <p:nvPr>
            <p:ph type="ftr" sz="quarter" idx="11"/>
          </p:nvPr>
        </p:nvSpPr>
        <p:spPr/>
        <p:txBody>
          <a:bodyPr/>
          <a:lstStyle/>
          <a:p>
            <a:endParaRPr lang="en-CA" dirty="0"/>
          </a:p>
        </p:txBody>
      </p:sp>
    </p:spTree>
    <p:extLst>
      <p:ext uri="{BB962C8B-B14F-4D97-AF65-F5344CB8AC3E}">
        <p14:creationId xmlns:p14="http://schemas.microsoft.com/office/powerpoint/2010/main" val="4253752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smtClean="0"/>
              <a:t>Concerns- Proposal </a:t>
            </a:r>
            <a:endParaRPr lang="en-CA" sz="3600" b="1" dirty="0"/>
          </a:p>
        </p:txBody>
      </p:sp>
      <p:sp>
        <p:nvSpPr>
          <p:cNvPr id="3" name="Content Placeholder 2"/>
          <p:cNvSpPr>
            <a:spLocks noGrp="1"/>
          </p:cNvSpPr>
          <p:nvPr>
            <p:ph idx="1"/>
          </p:nvPr>
        </p:nvSpPr>
        <p:spPr/>
        <p:txBody>
          <a:bodyPr>
            <a:normAutofit fontScale="47500" lnSpcReduction="20000"/>
          </a:bodyPr>
          <a:lstStyle/>
          <a:p>
            <a:r>
              <a:rPr lang="en-CA" sz="3600" dirty="0" smtClean="0"/>
              <a:t>OCDSB recommendations present a solution to an undefined and unidentified problem, present no evidence or analysis, and do not provide any other options for consideration  </a:t>
            </a:r>
          </a:p>
          <a:p>
            <a:pPr lvl="1">
              <a:buNone/>
            </a:pPr>
            <a:endParaRPr lang="en-CA" sz="3600" dirty="0" smtClean="0"/>
          </a:p>
          <a:p>
            <a:r>
              <a:rPr lang="en-CA" sz="3600" dirty="0" smtClean="0"/>
              <a:t>Context for review is unclear </a:t>
            </a:r>
          </a:p>
          <a:p>
            <a:pPr lvl="1"/>
            <a:r>
              <a:rPr lang="en-CA" sz="2900" dirty="0" smtClean="0"/>
              <a:t>Appears to be primarily undertaken in the context of a review of Full Day Kindergarten in Report 15-108, however reference that it flows from the FSL review undertaken by the Board in 2007 </a:t>
            </a:r>
          </a:p>
          <a:p>
            <a:pPr lvl="1"/>
            <a:endParaRPr lang="en-CA" sz="3600" dirty="0" smtClean="0"/>
          </a:p>
          <a:p>
            <a:r>
              <a:rPr lang="en-CA" sz="3600" dirty="0" smtClean="0"/>
              <a:t>Questionable research in support of review</a:t>
            </a:r>
          </a:p>
          <a:p>
            <a:pPr lvl="1"/>
            <a:r>
              <a:rPr lang="en-CA" sz="2900" dirty="0" smtClean="0"/>
              <a:t>Nancy Wise’s 2009 study with Chen is quoted in support of introduction of English in Grade One, however she has penned the attached in response to her research being included </a:t>
            </a:r>
            <a:r>
              <a:rPr lang="en-CA" sz="2900" dirty="0" smtClean="0">
                <a:hlinkClick r:id="rId2"/>
              </a:rPr>
              <a:t>https</a:t>
            </a:r>
            <a:r>
              <a:rPr lang="en-CA" sz="2900" dirty="0">
                <a:hlinkClick r:id="rId2"/>
              </a:rPr>
              <a:t>://www.linkedin.com/pulse/french-immersion-crossroads-nancy-wise-ph-d-?</a:t>
            </a:r>
            <a:r>
              <a:rPr lang="en-CA" sz="2900" dirty="0" smtClean="0">
                <a:hlinkClick r:id="rId2"/>
              </a:rPr>
              <a:t>trk=prof-post&amp;trkSplashRedir=true&amp;forceNoSplash=true</a:t>
            </a:r>
            <a:r>
              <a:rPr lang="en-CA" sz="2900" dirty="0" smtClean="0"/>
              <a:t>  and signed the petition by RBPS Council opposing these changes </a:t>
            </a:r>
          </a:p>
          <a:p>
            <a:pPr lvl="1"/>
            <a:r>
              <a:rPr lang="en-CA" sz="2900" dirty="0" smtClean="0"/>
              <a:t>To support the  two year kindergarten configuration, research from the National Scientific Council on the Developing Child (2004) is quoted, explaining the importance of relationships in a young child’s world. However,  the same article refers to children’s relationships  with kindergarten teachers  “children who develop warm, positive relationships with their kindergarten teachers are more excited about learning, more positive about coming to school, more self-confident and achieve more in the classroom”, yet the proposal means kindergarten students will have </a:t>
            </a:r>
            <a:r>
              <a:rPr lang="en-CA" sz="2900" b="1" dirty="0" smtClean="0"/>
              <a:t>MORE </a:t>
            </a:r>
            <a:r>
              <a:rPr lang="en-CA" sz="2900" dirty="0" smtClean="0"/>
              <a:t>points of contact and</a:t>
            </a:r>
            <a:r>
              <a:rPr lang="en-CA" sz="2900" b="1" dirty="0" smtClean="0"/>
              <a:t> LESS </a:t>
            </a:r>
            <a:r>
              <a:rPr lang="en-CA" sz="2900" dirty="0" smtClean="0"/>
              <a:t>ability to develop said relationships with their teacher. </a:t>
            </a:r>
          </a:p>
          <a:p>
            <a:pPr lvl="1"/>
            <a:endParaRPr lang="en-CA" sz="2500" dirty="0"/>
          </a:p>
          <a:p>
            <a:pPr lvl="1"/>
            <a:endParaRPr lang="en-CA" sz="2500" dirty="0" smtClean="0"/>
          </a:p>
          <a:p>
            <a:pPr lvl="1">
              <a:buNone/>
            </a:pPr>
            <a:endParaRPr lang="en-CA" dirty="0" smtClean="0"/>
          </a:p>
          <a:p>
            <a:pPr lvl="1"/>
            <a:endParaRPr lang="en-CA" dirty="0"/>
          </a:p>
        </p:txBody>
      </p:sp>
      <p:sp>
        <p:nvSpPr>
          <p:cNvPr id="4" name="Footer Placeholder 3"/>
          <p:cNvSpPr>
            <a:spLocks noGrp="1"/>
          </p:cNvSpPr>
          <p:nvPr>
            <p:ph type="ftr" sz="quarter" idx="11"/>
          </p:nvPr>
        </p:nvSpPr>
        <p:spPr>
          <a:xfrm>
            <a:off x="395536" y="6356350"/>
            <a:ext cx="7488832" cy="365125"/>
          </a:xfrm>
        </p:spPr>
        <p:txBody>
          <a:bodyPr/>
          <a:lstStyle/>
          <a:p>
            <a:endParaRPr lang="en-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3600" b="1" dirty="0" err="1" smtClean="0"/>
              <a:t>Concerns</a:t>
            </a:r>
            <a:r>
              <a:rPr lang="fr-CA" sz="3600" b="1" dirty="0" smtClean="0"/>
              <a:t> -</a:t>
            </a:r>
            <a:r>
              <a:rPr lang="fr-CA" sz="3600" b="1" dirty="0" err="1" smtClean="0"/>
              <a:t>Implementation</a:t>
            </a:r>
            <a:r>
              <a:rPr lang="fr-CA" sz="3600" b="1" dirty="0" smtClean="0"/>
              <a:t> of </a:t>
            </a:r>
            <a:r>
              <a:rPr lang="fr-CA" sz="3600" b="1" dirty="0" err="1" smtClean="0"/>
              <a:t>Proposal</a:t>
            </a:r>
            <a:r>
              <a:rPr lang="fr-CA" sz="3600" b="1" dirty="0" smtClean="0"/>
              <a:t> </a:t>
            </a:r>
            <a:endParaRPr lang="fr-CA" sz="3600" b="1" dirty="0"/>
          </a:p>
        </p:txBody>
      </p:sp>
      <p:sp>
        <p:nvSpPr>
          <p:cNvPr id="3" name="Content Placeholder 2"/>
          <p:cNvSpPr>
            <a:spLocks noGrp="1"/>
          </p:cNvSpPr>
          <p:nvPr>
            <p:ph idx="1"/>
          </p:nvPr>
        </p:nvSpPr>
        <p:spPr/>
        <p:txBody>
          <a:bodyPr>
            <a:normAutofit fontScale="47500" lnSpcReduction="20000"/>
          </a:bodyPr>
          <a:lstStyle/>
          <a:p>
            <a:endParaRPr lang="en-CA" sz="2000" dirty="0" smtClean="0"/>
          </a:p>
          <a:p>
            <a:r>
              <a:rPr lang="en-CA" dirty="0" smtClean="0"/>
              <a:t>Proposal to introduce 50/50 English/French instruction  in JK will increase the number of teacher contacts</a:t>
            </a:r>
          </a:p>
          <a:p>
            <a:pPr lvl="1"/>
            <a:r>
              <a:rPr lang="en-CA" sz="2500" dirty="0" smtClean="0"/>
              <a:t>Previous concerns about the number of teachers contacts in the Board led to the 2009 decision to implement a partial rotary model for intermediate students for reasons that included limiting the number of teacher contacts for intermediate (Grades 7-8) students</a:t>
            </a:r>
            <a:endParaRPr lang="en-CA" sz="1200" dirty="0" smtClean="0"/>
          </a:p>
          <a:p>
            <a:pPr lvl="2"/>
            <a:endParaRPr lang="en-CA" sz="1200" dirty="0" smtClean="0"/>
          </a:p>
          <a:p>
            <a:r>
              <a:rPr lang="en-CA" dirty="0" smtClean="0"/>
              <a:t>JK classes are recommended to move to 50% French/50% English two years after the OCSDB fully implemented Full-Day Kindergarten (FDK). Legacy issues from the move to FDK remaining unaddressed include addressing behavioural problems in classrooms and insufficient French-speaking ECEs to fully staff the Senior Kindergarten classes; how will these be addressed adding 50% French instruction? </a:t>
            </a:r>
          </a:p>
          <a:p>
            <a:pPr lvl="1"/>
            <a:endParaRPr lang="en-CA" dirty="0" smtClean="0"/>
          </a:p>
          <a:p>
            <a:r>
              <a:rPr lang="en-CA" dirty="0" smtClean="0"/>
              <a:t>Proposal moves to a Board-wide implementation on two of the three proposals effective September 2016: Why are changes on this scale not being done on a “pilot” basis to provide for a robust understanding of implementation challenges and lessons learned? </a:t>
            </a:r>
          </a:p>
          <a:p>
            <a:pPr lvl="1"/>
            <a:endParaRPr lang="en-CA" dirty="0" smtClean="0"/>
          </a:p>
          <a:p>
            <a:r>
              <a:rPr lang="en-CA" dirty="0" smtClean="0"/>
              <a:t>There has been no consideration made to impacts on the English language programs in our schools, particularly in dual-track schools where enrollment numbers in English are already exceptionally low and English language only schools. Many of these schools  have kindergarten students who are ESL learners, have their needs being considered and has research been done supporting their language learning environment ? </a:t>
            </a:r>
          </a:p>
          <a:p>
            <a:endParaRPr lang="en-CA" dirty="0" smtClean="0"/>
          </a:p>
          <a:p>
            <a:pPr lvl="2"/>
            <a:endParaRPr lang="en-CA" dirty="0" smtClean="0"/>
          </a:p>
          <a:p>
            <a:endParaRPr lang="fr-CA" dirty="0"/>
          </a:p>
        </p:txBody>
      </p:sp>
      <p:sp>
        <p:nvSpPr>
          <p:cNvPr id="4" name="Footer Placeholder 3"/>
          <p:cNvSpPr>
            <a:spLocks noGrp="1"/>
          </p:cNvSpPr>
          <p:nvPr>
            <p:ph type="ftr" sz="quarter" idx="11"/>
          </p:nvPr>
        </p:nvSpPr>
        <p:spPr/>
        <p:txBody>
          <a:bodyPr/>
          <a:lstStyle/>
          <a:p>
            <a:endParaRPr lang="en-C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smtClean="0"/>
              <a:t>Concerns- Consultations </a:t>
            </a:r>
            <a:endParaRPr lang="en-CA" sz="3600" b="1" dirty="0"/>
          </a:p>
        </p:txBody>
      </p:sp>
      <p:sp>
        <p:nvSpPr>
          <p:cNvPr id="3" name="Content Placeholder 2"/>
          <p:cNvSpPr>
            <a:spLocks noGrp="1"/>
          </p:cNvSpPr>
          <p:nvPr>
            <p:ph idx="1"/>
          </p:nvPr>
        </p:nvSpPr>
        <p:spPr/>
        <p:txBody>
          <a:bodyPr>
            <a:normAutofit fontScale="55000" lnSpcReduction="20000"/>
          </a:bodyPr>
          <a:lstStyle/>
          <a:p>
            <a:r>
              <a:rPr lang="en-CA" sz="2900" dirty="0" smtClean="0"/>
              <a:t>Announced and consulted in less than a month, done under the banner of “proposed changes to French instruction for kindergarten and primary early French immersion”</a:t>
            </a:r>
            <a:r>
              <a:rPr lang="en-CA" dirty="0" smtClean="0"/>
              <a:t>	</a:t>
            </a:r>
          </a:p>
          <a:p>
            <a:pPr lvl="1"/>
            <a:r>
              <a:rPr lang="en-CA" sz="2600" dirty="0" smtClean="0"/>
              <a:t>Not evident from the title that the changes impact French instruction for ALL kindergarten students and not just those in early French immersion</a:t>
            </a:r>
          </a:p>
          <a:p>
            <a:pPr lvl="1"/>
            <a:endParaRPr lang="en-CA" sz="2600" dirty="0" smtClean="0"/>
          </a:p>
          <a:p>
            <a:r>
              <a:rPr lang="en-CA" sz="2900" dirty="0" smtClean="0">
                <a:solidFill>
                  <a:prstClr val="black"/>
                </a:solidFill>
              </a:rPr>
              <a:t>Consultations </a:t>
            </a:r>
            <a:r>
              <a:rPr lang="en-CA" sz="2900" dirty="0">
                <a:solidFill>
                  <a:prstClr val="black"/>
                </a:solidFill>
              </a:rPr>
              <a:t>and communications </a:t>
            </a:r>
            <a:r>
              <a:rPr lang="en-CA" sz="2900" dirty="0" smtClean="0">
                <a:solidFill>
                  <a:prstClr val="black"/>
                </a:solidFill>
              </a:rPr>
              <a:t>carried </a:t>
            </a:r>
            <a:r>
              <a:rPr lang="en-CA" sz="2900" dirty="0">
                <a:solidFill>
                  <a:prstClr val="black"/>
                </a:solidFill>
              </a:rPr>
              <a:t>out in English only with no public </a:t>
            </a:r>
            <a:r>
              <a:rPr lang="en-CA" sz="2900" dirty="0" smtClean="0">
                <a:solidFill>
                  <a:prstClr val="black"/>
                </a:solidFill>
              </a:rPr>
              <a:t>announcements announcing consultation process, although OCDSB’s </a:t>
            </a:r>
            <a:r>
              <a:rPr lang="en-CA" sz="2900" dirty="0">
                <a:solidFill>
                  <a:prstClr val="black"/>
                </a:solidFill>
              </a:rPr>
              <a:t>guiding </a:t>
            </a:r>
            <a:r>
              <a:rPr lang="en-CA" sz="2900" dirty="0" smtClean="0">
                <a:solidFill>
                  <a:prstClr val="black"/>
                </a:solidFill>
              </a:rPr>
              <a:t>principles for consultation </a:t>
            </a:r>
            <a:r>
              <a:rPr lang="en-CA" sz="1600" dirty="0" smtClean="0">
                <a:solidFill>
                  <a:schemeClr val="tx2">
                    <a:lumMod val="60000"/>
                    <a:lumOff val="40000"/>
                  </a:schemeClr>
                </a:solidFill>
              </a:rPr>
              <a:t>h</a:t>
            </a:r>
            <a:r>
              <a:rPr lang="en-CA" sz="1600" dirty="0" smtClean="0">
                <a:solidFill>
                  <a:prstClr val="black"/>
                </a:solidFill>
                <a:hlinkClick r:id="rId2"/>
              </a:rPr>
              <a:t>ttp</a:t>
            </a:r>
            <a:r>
              <a:rPr lang="en-CA" sz="1600" dirty="0">
                <a:solidFill>
                  <a:prstClr val="black"/>
                </a:solidFill>
                <a:hlinkClick r:id="rId2"/>
              </a:rPr>
              <a:t>://</a:t>
            </a:r>
            <a:r>
              <a:rPr lang="en-CA" sz="1600" dirty="0" smtClean="0">
                <a:solidFill>
                  <a:prstClr val="black"/>
                </a:solidFill>
                <a:hlinkClick r:id="rId2"/>
              </a:rPr>
              <a:t>www.ocdsb.ca/med/pub/Publications%20%20Updated/Guiding_Principles_Consultation.pdf</a:t>
            </a:r>
            <a:r>
              <a:rPr lang="en-CA" sz="1600" dirty="0" smtClean="0">
                <a:solidFill>
                  <a:prstClr val="black"/>
                </a:solidFill>
              </a:rPr>
              <a:t>), </a:t>
            </a:r>
            <a:r>
              <a:rPr lang="en-CA" sz="2900" dirty="0" smtClean="0">
                <a:solidFill>
                  <a:prstClr val="black"/>
                </a:solidFill>
              </a:rPr>
              <a:t>reference an essential component to “</a:t>
            </a:r>
            <a:r>
              <a:rPr lang="en-CA" sz="2900" b="1" dirty="0" smtClean="0"/>
              <a:t>Reach </a:t>
            </a:r>
            <a:r>
              <a:rPr lang="en-CA" sz="2900" b="1" dirty="0"/>
              <a:t>out to the broader community — </a:t>
            </a:r>
            <a:r>
              <a:rPr lang="en-CA" sz="2900" dirty="0"/>
              <a:t>engage </a:t>
            </a:r>
            <a:r>
              <a:rPr lang="en-CA" sz="2900" dirty="0" smtClean="0"/>
              <a:t>participants who </a:t>
            </a:r>
            <a:r>
              <a:rPr lang="en-CA" sz="2900" dirty="0"/>
              <a:t>are typically less inclined to become involved in </a:t>
            </a:r>
            <a:r>
              <a:rPr lang="en-CA" sz="2900" dirty="0" smtClean="0"/>
              <a:t>formal consultations </a:t>
            </a:r>
            <a:r>
              <a:rPr lang="en-CA" sz="2900" dirty="0"/>
              <a:t>(for example, parents facing language barriers</a:t>
            </a:r>
            <a:r>
              <a:rPr lang="en-CA" sz="2900" dirty="0" smtClean="0"/>
              <a:t>)”</a:t>
            </a:r>
          </a:p>
          <a:p>
            <a:endParaRPr lang="en-CA" sz="2900" dirty="0" smtClean="0"/>
          </a:p>
          <a:p>
            <a:pPr lvl="1"/>
            <a:r>
              <a:rPr lang="en-CA" sz="2500" dirty="0" smtClean="0">
                <a:solidFill>
                  <a:prstClr val="black"/>
                </a:solidFill>
              </a:rPr>
              <a:t>OCDSB </a:t>
            </a:r>
            <a:r>
              <a:rPr lang="en-CA" sz="2500" dirty="0">
                <a:solidFill>
                  <a:prstClr val="black"/>
                </a:solidFill>
              </a:rPr>
              <a:t>has many </a:t>
            </a:r>
            <a:r>
              <a:rPr lang="en-CA" sz="2500" dirty="0" smtClean="0">
                <a:solidFill>
                  <a:prstClr val="black"/>
                </a:solidFill>
              </a:rPr>
              <a:t>multicultural English schools:  “</a:t>
            </a:r>
            <a:r>
              <a:rPr lang="en-CA" sz="2500" dirty="0" smtClean="0">
                <a:solidFill>
                  <a:srgbClr val="333333"/>
                </a:solidFill>
              </a:rPr>
              <a:t>school </a:t>
            </a:r>
            <a:r>
              <a:rPr lang="en-CA" sz="2500" dirty="0">
                <a:solidFill>
                  <a:srgbClr val="333333"/>
                </a:solidFill>
              </a:rPr>
              <a:t>population reflects the cultural, </a:t>
            </a:r>
            <a:r>
              <a:rPr lang="en-CA" sz="2500" dirty="0" err="1">
                <a:solidFill>
                  <a:srgbClr val="333333"/>
                </a:solidFill>
              </a:rPr>
              <a:t>linguisitc</a:t>
            </a:r>
            <a:r>
              <a:rPr lang="en-CA" sz="2500" dirty="0">
                <a:solidFill>
                  <a:srgbClr val="333333"/>
                </a:solidFill>
              </a:rPr>
              <a:t> and socioeconomic diversity of our international, urban community within a proud Canadian context” (Charles </a:t>
            </a:r>
            <a:r>
              <a:rPr lang="en-CA" sz="2500" dirty="0" err="1">
                <a:solidFill>
                  <a:srgbClr val="333333"/>
                </a:solidFill>
              </a:rPr>
              <a:t>Hulse</a:t>
            </a:r>
            <a:r>
              <a:rPr lang="en-CA" sz="2500" dirty="0">
                <a:solidFill>
                  <a:srgbClr val="333333"/>
                </a:solidFill>
              </a:rPr>
              <a:t> PS),  “</a:t>
            </a:r>
            <a:r>
              <a:rPr lang="en-CA" sz="2500" dirty="0">
                <a:solidFill>
                  <a:prstClr val="black"/>
                </a:solidFill>
              </a:rPr>
              <a:t>Hawthorne Public School has an enrolment of 290 students representing over 40 countries of origin” (Hawthorne PS), and “</a:t>
            </a:r>
            <a:r>
              <a:rPr lang="en-CA" sz="2500" dirty="0">
                <a:solidFill>
                  <a:srgbClr val="000000"/>
                </a:solidFill>
              </a:rPr>
              <a:t>We count approximately 75% of English Language Learners among our school population” (Queen Mary PS) </a:t>
            </a:r>
            <a:endParaRPr lang="en-CA" sz="2500" dirty="0" smtClean="0">
              <a:solidFill>
                <a:srgbClr val="000000"/>
              </a:solidFill>
            </a:endParaRPr>
          </a:p>
          <a:p>
            <a:pPr lvl="1"/>
            <a:r>
              <a:rPr lang="en-CA" sz="2500" dirty="0" smtClean="0">
                <a:solidFill>
                  <a:srgbClr val="000000"/>
                </a:solidFill>
              </a:rPr>
              <a:t>Consultation Strategy outlined in Report No 15-115   mentions “an additional series of consultation meetings hosted in </a:t>
            </a:r>
            <a:r>
              <a:rPr lang="en-CA" sz="2500" b="1" dirty="0" smtClean="0">
                <a:solidFill>
                  <a:srgbClr val="000000"/>
                </a:solidFill>
              </a:rPr>
              <a:t>dual track schools </a:t>
            </a:r>
            <a:r>
              <a:rPr lang="en-CA" sz="2500" dirty="0" smtClean="0">
                <a:solidFill>
                  <a:srgbClr val="000000"/>
                </a:solidFill>
              </a:rPr>
              <a:t>in different locations across the District” </a:t>
            </a:r>
          </a:p>
          <a:p>
            <a:pPr lvl="1"/>
            <a:r>
              <a:rPr lang="en-CA" sz="2500" dirty="0" smtClean="0">
                <a:solidFill>
                  <a:srgbClr val="000000"/>
                </a:solidFill>
              </a:rPr>
              <a:t>Multicultural Liaisons Officers exist at schools; were they called on to assist? </a:t>
            </a:r>
          </a:p>
          <a:p>
            <a:pPr marL="457200" lvl="1" indent="0">
              <a:buNone/>
            </a:pPr>
            <a:r>
              <a:rPr lang="en-CA" sz="1800" dirty="0">
                <a:solidFill>
                  <a:prstClr val="black"/>
                </a:solidFill>
              </a:rPr>
              <a:t>	</a:t>
            </a:r>
          </a:p>
          <a:p>
            <a:endParaRPr lang="en-CA" dirty="0" smtClean="0"/>
          </a:p>
          <a:p>
            <a:endParaRPr lang="en-CA" dirty="0"/>
          </a:p>
        </p:txBody>
      </p:sp>
      <p:sp>
        <p:nvSpPr>
          <p:cNvPr id="4" name="Footer Placeholder 3"/>
          <p:cNvSpPr>
            <a:spLocks noGrp="1"/>
          </p:cNvSpPr>
          <p:nvPr>
            <p:ph type="ftr" sz="quarter" idx="11"/>
          </p:nvPr>
        </p:nvSpPr>
        <p:spPr>
          <a:xfrm>
            <a:off x="1259632" y="6093296"/>
            <a:ext cx="7488832" cy="628179"/>
          </a:xfrm>
        </p:spPr>
        <p:txBody>
          <a:bodyPr/>
          <a:lstStyle/>
          <a:p>
            <a:endParaRPr lang="en-CA"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smtClean="0"/>
              <a:t>Concerns- Consultations (</a:t>
            </a:r>
            <a:r>
              <a:rPr lang="en-CA" sz="3600" b="1" dirty="0" err="1" smtClean="0"/>
              <a:t>cont</a:t>
            </a:r>
            <a:r>
              <a:rPr lang="en-CA" sz="3600" b="1" dirty="0" smtClean="0"/>
              <a:t>) </a:t>
            </a:r>
            <a:endParaRPr lang="en-CA" sz="3600" b="1" dirty="0"/>
          </a:p>
        </p:txBody>
      </p:sp>
      <p:sp>
        <p:nvSpPr>
          <p:cNvPr id="3" name="Content Placeholder 2"/>
          <p:cNvSpPr>
            <a:spLocks noGrp="1"/>
          </p:cNvSpPr>
          <p:nvPr>
            <p:ph idx="1"/>
          </p:nvPr>
        </p:nvSpPr>
        <p:spPr/>
        <p:txBody>
          <a:bodyPr>
            <a:normAutofit lnSpcReduction="10000"/>
          </a:bodyPr>
          <a:lstStyle/>
          <a:p>
            <a:pPr lvl="0"/>
            <a:r>
              <a:rPr lang="en-CA" sz="1800" dirty="0">
                <a:solidFill>
                  <a:prstClr val="black"/>
                </a:solidFill>
              </a:rPr>
              <a:t>The Consultation Plan, outlined in Appendix A of Report  15-115 provided for communication to </a:t>
            </a:r>
            <a:r>
              <a:rPr lang="en-CA" sz="1800" b="1" dirty="0">
                <a:solidFill>
                  <a:prstClr val="black"/>
                </a:solidFill>
              </a:rPr>
              <a:t>existing, involved OCDSB parents only </a:t>
            </a:r>
            <a:r>
              <a:rPr lang="en-CA" sz="1800" dirty="0">
                <a:solidFill>
                  <a:prstClr val="black"/>
                </a:solidFill>
              </a:rPr>
              <a:t>and not to the public </a:t>
            </a:r>
          </a:p>
          <a:p>
            <a:pPr lvl="1"/>
            <a:r>
              <a:rPr lang="en-CA" sz="1400" dirty="0">
                <a:solidFill>
                  <a:prstClr val="black"/>
                </a:solidFill>
              </a:rPr>
              <a:t>Communication occurred via the district website, OCDSB social media, OCASC, school councils, school newsletters, and communication to elementary teachers, early childhood educators and educational assistants and  Venues for consultation included </a:t>
            </a:r>
            <a:r>
              <a:rPr lang="en-CA" sz="1400" dirty="0" smtClean="0">
                <a:solidFill>
                  <a:prstClr val="black"/>
                </a:solidFill>
              </a:rPr>
              <a:t>OCASC</a:t>
            </a:r>
            <a:r>
              <a:rPr lang="en-CA" sz="1400" dirty="0">
                <a:solidFill>
                  <a:prstClr val="black"/>
                </a:solidFill>
              </a:rPr>
              <a:t>, PIC, ACE, ACED&amp;C, School Council Training Day, SEAC, and the four information </a:t>
            </a:r>
            <a:r>
              <a:rPr lang="en-CA" sz="1400" dirty="0" smtClean="0">
                <a:solidFill>
                  <a:prstClr val="black"/>
                </a:solidFill>
              </a:rPr>
              <a:t>sessions</a:t>
            </a:r>
          </a:p>
          <a:p>
            <a:pPr lvl="1"/>
            <a:endParaRPr lang="en-CA" sz="1400" dirty="0">
              <a:solidFill>
                <a:prstClr val="black"/>
              </a:solidFill>
            </a:endParaRPr>
          </a:p>
          <a:p>
            <a:pPr lvl="0"/>
            <a:r>
              <a:rPr lang="en-CA" sz="1800" dirty="0">
                <a:solidFill>
                  <a:prstClr val="black"/>
                </a:solidFill>
              </a:rPr>
              <a:t>Primary method of consulting was through sending email to the parents of the 47,990 students (based on 2014 data) currently in the elementary system </a:t>
            </a:r>
          </a:p>
          <a:p>
            <a:pPr lvl="1"/>
            <a:r>
              <a:rPr lang="en-CA" sz="1200" dirty="0">
                <a:solidFill>
                  <a:prstClr val="black"/>
                </a:solidFill>
              </a:rPr>
              <a:t>29,435  of these students will be unaffected by  proposed changes to math , 38,998 of these students will be unaffected by proposed changes to English in Grade One, and 47,990 will be unaffected by proposed changes to JK </a:t>
            </a:r>
          </a:p>
          <a:p>
            <a:pPr lvl="1"/>
            <a:r>
              <a:rPr lang="en-CA" sz="1200" dirty="0">
                <a:solidFill>
                  <a:prstClr val="black"/>
                </a:solidFill>
              </a:rPr>
              <a:t>Although approximately </a:t>
            </a:r>
            <a:r>
              <a:rPr lang="en-CA" sz="1200" b="1" dirty="0">
                <a:solidFill>
                  <a:prstClr val="black"/>
                </a:solidFill>
              </a:rPr>
              <a:t>4500 new JK students enroll each year </a:t>
            </a:r>
            <a:r>
              <a:rPr lang="en-CA" sz="1200" dirty="0">
                <a:solidFill>
                  <a:prstClr val="black"/>
                </a:solidFill>
              </a:rPr>
              <a:t>(4362 in 2014), no efforts were made to ensure that parents of incoming students for 2016-17 and future years were consulted, and only would have been if they had a child already in the system</a:t>
            </a:r>
          </a:p>
          <a:p>
            <a:pPr lvl="1"/>
            <a:endParaRPr lang="en-CA" sz="1200" dirty="0">
              <a:solidFill>
                <a:prstClr val="black"/>
              </a:solidFill>
            </a:endParaRPr>
          </a:p>
          <a:p>
            <a:pPr lvl="0"/>
            <a:r>
              <a:rPr lang="en-CA" sz="1900" dirty="0">
                <a:solidFill>
                  <a:prstClr val="black"/>
                </a:solidFill>
              </a:rPr>
              <a:t>Of the 47,990 elementary students’ parents who were invited to take the survey or attend one of four consultation sessions, OCDSB received</a:t>
            </a:r>
            <a:r>
              <a:rPr lang="en-CA" sz="800" dirty="0">
                <a:solidFill>
                  <a:prstClr val="black"/>
                </a:solidFill>
              </a:rPr>
              <a:t>  </a:t>
            </a:r>
            <a:r>
              <a:rPr lang="en-CA" sz="1900" dirty="0">
                <a:solidFill>
                  <a:prstClr val="black"/>
                </a:solidFill>
              </a:rPr>
              <a:t>200 emails (staff and students),  2958 public responses to the survey, and 187 people attended the four public consultation meetings</a:t>
            </a:r>
          </a:p>
          <a:p>
            <a:endParaRPr lang="en-CA" dirty="0"/>
          </a:p>
        </p:txBody>
      </p:sp>
      <p:sp>
        <p:nvSpPr>
          <p:cNvPr id="4" name="Footer Placeholder 3"/>
          <p:cNvSpPr>
            <a:spLocks noGrp="1"/>
          </p:cNvSpPr>
          <p:nvPr>
            <p:ph type="ftr" sz="quarter" idx="11"/>
          </p:nvPr>
        </p:nvSpPr>
        <p:spPr>
          <a:xfrm>
            <a:off x="3124200" y="6165304"/>
            <a:ext cx="2959968" cy="556171"/>
          </a:xfrm>
        </p:spPr>
        <p:txBody>
          <a:bodyPr/>
          <a:lstStyle/>
          <a:p>
            <a:pPr marL="342900" lvl="0" indent="-342900" algn="l">
              <a:spcBef>
                <a:spcPct val="20000"/>
              </a:spcBef>
              <a:buFont typeface="Arial" pitchFamily="34" charset="0"/>
              <a:buChar char="•"/>
            </a:pPr>
            <a:r>
              <a:rPr lang="en-CA" sz="800" dirty="0">
                <a:solidFill>
                  <a:prstClr val="black"/>
                </a:solidFill>
              </a:rPr>
              <a:t>Note: Source: Enrollment Statistics Summary, October 31, 2014, Attachment A to Memo 15-018 </a:t>
            </a:r>
          </a:p>
          <a:p>
            <a:endParaRPr lang="en-CA" dirty="0"/>
          </a:p>
        </p:txBody>
      </p:sp>
    </p:spTree>
    <p:extLst>
      <p:ext uri="{BB962C8B-B14F-4D97-AF65-F5344CB8AC3E}">
        <p14:creationId xmlns:p14="http://schemas.microsoft.com/office/powerpoint/2010/main" val="789091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3600" b="1" dirty="0" err="1" smtClean="0"/>
              <a:t>Concerns</a:t>
            </a:r>
            <a:r>
              <a:rPr lang="fr-CA" sz="3600" b="1" dirty="0" smtClean="0"/>
              <a:t>-Consultations (</a:t>
            </a:r>
            <a:r>
              <a:rPr lang="fr-CA" sz="3600" b="1" dirty="0" err="1" smtClean="0"/>
              <a:t>cont</a:t>
            </a:r>
            <a:r>
              <a:rPr lang="fr-CA" sz="3600" b="1" dirty="0" smtClean="0"/>
              <a:t>) </a:t>
            </a:r>
            <a:endParaRPr lang="fr-CA" sz="3600" b="1" dirty="0"/>
          </a:p>
        </p:txBody>
      </p:sp>
      <p:sp>
        <p:nvSpPr>
          <p:cNvPr id="3" name="Content Placeholder 2"/>
          <p:cNvSpPr>
            <a:spLocks noGrp="1"/>
          </p:cNvSpPr>
          <p:nvPr>
            <p:ph idx="1"/>
          </p:nvPr>
        </p:nvSpPr>
        <p:spPr>
          <a:xfrm>
            <a:off x="395536" y="1628800"/>
            <a:ext cx="8229600" cy="4525963"/>
          </a:xfrm>
        </p:spPr>
        <p:txBody>
          <a:bodyPr>
            <a:normAutofit fontScale="25000" lnSpcReduction="20000"/>
          </a:bodyPr>
          <a:lstStyle/>
          <a:p>
            <a:endParaRPr lang="en-CA" dirty="0" smtClean="0"/>
          </a:p>
          <a:p>
            <a:pPr lvl="1">
              <a:buNone/>
            </a:pPr>
            <a:endParaRPr lang="en-CA" dirty="0" smtClean="0"/>
          </a:p>
          <a:p>
            <a:r>
              <a:rPr lang="en-CA" sz="7200" dirty="0" smtClean="0"/>
              <a:t>OCDSB has highlighted the response rate as “extremely successful in soliciting feedback from parents” and has highlighted this “impressive response to the public and staff  surveys” response rate as “strong parent support” for the move to a 50/50 model and “strong support” for the change to English language instruction in mathematics. </a:t>
            </a:r>
          </a:p>
          <a:p>
            <a:endParaRPr lang="en-CA" sz="7200" dirty="0"/>
          </a:p>
          <a:p>
            <a:endParaRPr lang="en-CA" sz="7200" dirty="0"/>
          </a:p>
          <a:p>
            <a:r>
              <a:rPr lang="en-CA" sz="7200" dirty="0" smtClean="0"/>
              <a:t>OCDSB references Policy P.110. </a:t>
            </a:r>
            <a:r>
              <a:rPr lang="en-CA" sz="7200" dirty="0" err="1" smtClean="0"/>
              <a:t>Gov</a:t>
            </a:r>
            <a:r>
              <a:rPr lang="en-CA" sz="7200" dirty="0" smtClean="0"/>
              <a:t> in their Consultation Plan</a:t>
            </a:r>
          </a:p>
          <a:p>
            <a:pPr lvl="1"/>
            <a:r>
              <a:rPr lang="en-CA" sz="6400" dirty="0" smtClean="0"/>
              <a:t>Includes a commitment to “meaningful consultations”, defined as “planned, purposeful, democratic process for involving knowledgeable, interested and affected groups and/or individuals” </a:t>
            </a:r>
          </a:p>
          <a:p>
            <a:pPr lvl="1"/>
            <a:r>
              <a:rPr lang="en-CA" sz="6400" dirty="0" smtClean="0"/>
              <a:t>Allows for the provision of “relevant background material in advance and by an accessible means” </a:t>
            </a:r>
          </a:p>
          <a:p>
            <a:pPr lvl="1"/>
            <a:r>
              <a:rPr lang="en-CA" sz="6400" dirty="0" smtClean="0"/>
              <a:t>Will “actively seek the views and engage in dialogue with a variety of interested, affected groups, and/or individuals and key sources of information” </a:t>
            </a:r>
          </a:p>
          <a:p>
            <a:pPr marL="0" indent="0">
              <a:buNone/>
            </a:pPr>
            <a:r>
              <a:rPr lang="en-CA" sz="6800" dirty="0" smtClean="0"/>
              <a:t> 	</a:t>
            </a:r>
          </a:p>
          <a:p>
            <a:pPr marL="0" indent="0">
              <a:buNone/>
            </a:pPr>
            <a:endParaRPr lang="en-CA" sz="7200" dirty="0" smtClean="0"/>
          </a:p>
          <a:p>
            <a:endParaRPr lang="en-CA" sz="7200"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fr-CA" dirty="0"/>
          </a:p>
        </p:txBody>
      </p:sp>
      <p:sp>
        <p:nvSpPr>
          <p:cNvPr id="4" name="Footer Placeholder 3"/>
          <p:cNvSpPr>
            <a:spLocks noGrp="1"/>
          </p:cNvSpPr>
          <p:nvPr>
            <p:ph type="ftr" sz="quarter" idx="11"/>
          </p:nvPr>
        </p:nvSpPr>
        <p:spPr/>
        <p:txBody>
          <a:bodyPr/>
          <a:lstStyle/>
          <a:p>
            <a:endParaRPr lang="en-CA"/>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smtClean="0"/>
              <a:t>Concerns- Driver for Changes </a:t>
            </a:r>
            <a:endParaRPr lang="en-CA" sz="3600" dirty="0"/>
          </a:p>
        </p:txBody>
      </p:sp>
      <p:sp>
        <p:nvSpPr>
          <p:cNvPr id="3" name="Content Placeholder 2"/>
          <p:cNvSpPr>
            <a:spLocks noGrp="1"/>
          </p:cNvSpPr>
          <p:nvPr>
            <p:ph idx="1"/>
          </p:nvPr>
        </p:nvSpPr>
        <p:spPr/>
        <p:txBody>
          <a:bodyPr>
            <a:normAutofit lnSpcReduction="10000"/>
          </a:bodyPr>
          <a:lstStyle/>
          <a:p>
            <a:pPr lvl="0"/>
            <a:endParaRPr lang="en-CA" sz="1800" dirty="0" smtClean="0">
              <a:solidFill>
                <a:prstClr val="black"/>
              </a:solidFill>
            </a:endParaRPr>
          </a:p>
          <a:p>
            <a:pPr lvl="0"/>
            <a:r>
              <a:rPr lang="en-CA" sz="1800" dirty="0" smtClean="0">
                <a:solidFill>
                  <a:prstClr val="black"/>
                </a:solidFill>
              </a:rPr>
              <a:t>Review of Full-Day Kindergarten has been acknowledged,  as well as link to 2007 FSL review </a:t>
            </a:r>
          </a:p>
          <a:p>
            <a:pPr lvl="0"/>
            <a:endParaRPr lang="en-CA" sz="1800" dirty="0">
              <a:solidFill>
                <a:prstClr val="black"/>
              </a:solidFill>
            </a:endParaRPr>
          </a:p>
          <a:p>
            <a:pPr lvl="0"/>
            <a:r>
              <a:rPr lang="en-CA" sz="1800" dirty="0" smtClean="0">
                <a:solidFill>
                  <a:prstClr val="black"/>
                </a:solidFill>
              </a:rPr>
              <a:t>However, proposal </a:t>
            </a:r>
            <a:r>
              <a:rPr lang="en-CA" sz="1800" dirty="0">
                <a:solidFill>
                  <a:prstClr val="black"/>
                </a:solidFill>
              </a:rPr>
              <a:t>comes at a time when the OCDSB is facing significant financial pressures </a:t>
            </a:r>
          </a:p>
          <a:p>
            <a:pPr lvl="1"/>
            <a:r>
              <a:rPr lang="en-CA" sz="1500" dirty="0">
                <a:solidFill>
                  <a:prstClr val="black"/>
                </a:solidFill>
              </a:rPr>
              <a:t>Full Day Kindergarten costs prior to 2014-15 were provided for in a separate grant</a:t>
            </a:r>
          </a:p>
          <a:p>
            <a:pPr lvl="1"/>
            <a:r>
              <a:rPr lang="en-CA" sz="1500" dirty="0">
                <a:solidFill>
                  <a:prstClr val="black"/>
                </a:solidFill>
              </a:rPr>
              <a:t>Move to Full Day Kindergarten resulted in increased spending </a:t>
            </a:r>
          </a:p>
          <a:p>
            <a:pPr lvl="1"/>
            <a:r>
              <a:rPr lang="en-CA" sz="1500" dirty="0">
                <a:solidFill>
                  <a:prstClr val="black"/>
                </a:solidFill>
              </a:rPr>
              <a:t>Overall reserve funds are down significantly</a:t>
            </a:r>
          </a:p>
          <a:p>
            <a:pPr lvl="1"/>
            <a:endParaRPr lang="en-CA" sz="1500" dirty="0">
              <a:solidFill>
                <a:prstClr val="black"/>
              </a:solidFill>
            </a:endParaRPr>
          </a:p>
          <a:p>
            <a:pPr lvl="0"/>
            <a:r>
              <a:rPr lang="en-CA" sz="1800" dirty="0">
                <a:solidFill>
                  <a:prstClr val="black"/>
                </a:solidFill>
              </a:rPr>
              <a:t>Proposal offers $500,000 in cost-savings through the reduction of five kindergarten homerooms and allows the OCDSB to receive an additional $2 million in revenue as a result of the additional FSL grant for the changes in  delivery of French in JK. </a:t>
            </a:r>
            <a:endParaRPr lang="en-CA" sz="1800" dirty="0" smtClean="0">
              <a:solidFill>
                <a:prstClr val="black"/>
              </a:solidFill>
            </a:endParaRPr>
          </a:p>
          <a:p>
            <a:pPr lvl="0"/>
            <a:endParaRPr lang="en-CA" sz="1800" dirty="0">
              <a:solidFill>
                <a:prstClr val="black"/>
              </a:solidFill>
            </a:endParaRPr>
          </a:p>
          <a:p>
            <a:pPr lvl="0"/>
            <a:r>
              <a:rPr lang="en-CA" sz="1800" dirty="0" smtClean="0">
                <a:solidFill>
                  <a:prstClr val="black"/>
                </a:solidFill>
              </a:rPr>
              <a:t>Is the rationale financial or pedagogical? </a:t>
            </a:r>
            <a:endParaRPr lang="en-CA" sz="1800" dirty="0">
              <a:solidFill>
                <a:prstClr val="black"/>
              </a:solidFill>
            </a:endParaRPr>
          </a:p>
          <a:p>
            <a:endParaRPr lang="en-CA" dirty="0"/>
          </a:p>
        </p:txBody>
      </p:sp>
      <p:sp>
        <p:nvSpPr>
          <p:cNvPr id="4" name="Footer Placeholder 3"/>
          <p:cNvSpPr>
            <a:spLocks noGrp="1"/>
          </p:cNvSpPr>
          <p:nvPr>
            <p:ph type="ftr" sz="quarter" idx="11"/>
          </p:nvPr>
        </p:nvSpPr>
        <p:spPr/>
        <p:txBody>
          <a:bodyPr/>
          <a:lstStyle/>
          <a:p>
            <a:endParaRPr lang="en-CA"/>
          </a:p>
        </p:txBody>
      </p:sp>
    </p:spTree>
    <p:extLst>
      <p:ext uri="{BB962C8B-B14F-4D97-AF65-F5344CB8AC3E}">
        <p14:creationId xmlns:p14="http://schemas.microsoft.com/office/powerpoint/2010/main" val="1462133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smtClean="0"/>
              <a:t>Conclusion </a:t>
            </a:r>
            <a:endParaRPr lang="en-CA" sz="3600" b="1" dirty="0"/>
          </a:p>
        </p:txBody>
      </p:sp>
      <p:sp>
        <p:nvSpPr>
          <p:cNvPr id="3" name="Content Placeholder 2"/>
          <p:cNvSpPr>
            <a:spLocks noGrp="1"/>
          </p:cNvSpPr>
          <p:nvPr>
            <p:ph idx="1"/>
          </p:nvPr>
        </p:nvSpPr>
        <p:spPr/>
        <p:txBody>
          <a:bodyPr>
            <a:normAutofit lnSpcReduction="10000"/>
          </a:bodyPr>
          <a:lstStyle/>
          <a:p>
            <a:r>
              <a:rPr lang="en-CA" sz="1800" dirty="0" smtClean="0"/>
              <a:t>If proposed changes to the delivery of French instruction for both  Kindergarten and Primary French Immersion students are adopted, OCDSB will now offer:</a:t>
            </a:r>
          </a:p>
          <a:p>
            <a:pPr lvl="1"/>
            <a:r>
              <a:rPr lang="en-CA" sz="1600" b="1" dirty="0" smtClean="0"/>
              <a:t>One of the lowest amount of French language instruction in an Early  French immersion program in Canada </a:t>
            </a:r>
            <a:endParaRPr lang="en-CA" sz="1600" dirty="0" smtClean="0"/>
          </a:p>
          <a:p>
            <a:pPr lvl="1"/>
            <a:r>
              <a:rPr lang="en-CA" sz="1600" b="1" dirty="0" smtClean="0"/>
              <a:t>No option of English only instruction for JK/SK</a:t>
            </a:r>
          </a:p>
          <a:p>
            <a:pPr lvl="1"/>
            <a:r>
              <a:rPr lang="en-CA" sz="1600" b="1" dirty="0" smtClean="0"/>
              <a:t>No French instruction in the subject of mathematics  </a:t>
            </a:r>
            <a:r>
              <a:rPr lang="en-CA" sz="1600" dirty="0" smtClean="0"/>
              <a:t>at any point</a:t>
            </a:r>
          </a:p>
          <a:p>
            <a:pPr lvl="1"/>
            <a:endParaRPr lang="en-CA" sz="1600" dirty="0"/>
          </a:p>
          <a:p>
            <a:r>
              <a:rPr lang="en-CA" sz="2000" dirty="0" smtClean="0"/>
              <a:t>Are we confident that there is sufficient rationale, analysis, and evidence to support these changes? Are we confident that the right people have been consulted? Are we confident that the consultation process and these changes respect the Guiding Principles of the OCDSB (Appendix B)? </a:t>
            </a:r>
          </a:p>
          <a:p>
            <a:r>
              <a:rPr lang="en-CA" sz="2000" dirty="0" smtClean="0"/>
              <a:t>Will </a:t>
            </a:r>
            <a:r>
              <a:rPr lang="en-CA" sz="2000" dirty="0"/>
              <a:t>the Trustees consider revisiting the proposal to dramatically change our kindergarten and Primary EFI programs, ensuring exploring a full range of options and full consultation with all impacted stakeholders, in advance of voting for these changes? </a:t>
            </a:r>
          </a:p>
          <a:p>
            <a:endParaRPr lang="en-CA" sz="2000" dirty="0" smtClean="0"/>
          </a:p>
          <a:p>
            <a:pPr lvl="2"/>
            <a:endParaRPr lang="en-CA" dirty="0" smtClean="0"/>
          </a:p>
        </p:txBody>
      </p:sp>
      <p:sp>
        <p:nvSpPr>
          <p:cNvPr id="4" name="Footer Placeholder 3"/>
          <p:cNvSpPr>
            <a:spLocks noGrp="1"/>
          </p:cNvSpPr>
          <p:nvPr>
            <p:ph type="ftr" sz="quarter" idx="11"/>
          </p:nvPr>
        </p:nvSpPr>
        <p:spPr/>
        <p:txBody>
          <a:bodyPr/>
          <a:lstStyle/>
          <a:p>
            <a:endParaRPr lang="en-CA"/>
          </a:p>
        </p:txBody>
      </p:sp>
    </p:spTree>
    <p:extLst>
      <p:ext uri="{BB962C8B-B14F-4D97-AF65-F5344CB8AC3E}">
        <p14:creationId xmlns:p14="http://schemas.microsoft.com/office/powerpoint/2010/main" val="2087632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3600" b="1" dirty="0" smtClean="0"/>
              <a:t>Appendix B: Guiding Principles of the OCDSB </a:t>
            </a:r>
            <a:endParaRPr lang="en-CA" sz="3600" b="1" dirty="0"/>
          </a:p>
        </p:txBody>
      </p:sp>
      <p:sp>
        <p:nvSpPr>
          <p:cNvPr id="3" name="Content Placeholder 2"/>
          <p:cNvSpPr>
            <a:spLocks noGrp="1"/>
          </p:cNvSpPr>
          <p:nvPr>
            <p:ph idx="1"/>
          </p:nvPr>
        </p:nvSpPr>
        <p:spPr/>
        <p:txBody>
          <a:bodyPr>
            <a:normAutofit fontScale="70000" lnSpcReduction="20000"/>
          </a:bodyPr>
          <a:lstStyle/>
          <a:p>
            <a:r>
              <a:rPr lang="en-US" dirty="0" smtClean="0"/>
              <a:t>To </a:t>
            </a:r>
            <a:r>
              <a:rPr lang="en-US" dirty="0"/>
              <a:t>make students our primary focus</a:t>
            </a:r>
            <a:endParaRPr lang="en-CA" dirty="0"/>
          </a:p>
          <a:p>
            <a:r>
              <a:rPr lang="en-US" dirty="0"/>
              <a:t>To support programs and services which challenge all students to achieve their personal best</a:t>
            </a:r>
            <a:endParaRPr lang="en-CA" dirty="0"/>
          </a:p>
          <a:p>
            <a:r>
              <a:rPr lang="en-US" dirty="0"/>
              <a:t>To recognize and value the diversity of our community by ensuring equity, accessibility and fairness of learning opportunities</a:t>
            </a:r>
            <a:endParaRPr lang="en-CA" dirty="0"/>
          </a:p>
          <a:p>
            <a:r>
              <a:rPr lang="en-US" dirty="0"/>
              <a:t>To consider the input of students, parents, staff and the wider community through meaningful consultation</a:t>
            </a:r>
            <a:endParaRPr lang="en-CA" dirty="0"/>
          </a:p>
          <a:p>
            <a:r>
              <a:rPr lang="en-US" dirty="0"/>
              <a:t>To make efficient, effective and innovative use of our resources, based on solid planning and best available information</a:t>
            </a:r>
            <a:endParaRPr lang="en-CA" dirty="0"/>
          </a:p>
          <a:p>
            <a:r>
              <a:rPr lang="en-US" dirty="0"/>
              <a:t>To foster vital and mutually beneficial relationships between schools and their communities</a:t>
            </a:r>
            <a:endParaRPr lang="en-CA" dirty="0"/>
          </a:p>
          <a:p>
            <a:r>
              <a:rPr lang="en-US" dirty="0"/>
              <a:t>To make professional, transparent decisions with integrity and respect for all</a:t>
            </a:r>
            <a:endParaRPr lang="en-CA" dirty="0"/>
          </a:p>
          <a:p>
            <a:endParaRPr lang="en-CA" dirty="0"/>
          </a:p>
        </p:txBody>
      </p:sp>
      <p:sp>
        <p:nvSpPr>
          <p:cNvPr id="4" name="Footer Placeholder 3"/>
          <p:cNvSpPr>
            <a:spLocks noGrp="1"/>
          </p:cNvSpPr>
          <p:nvPr>
            <p:ph type="ftr" sz="quarter" idx="11"/>
          </p:nvPr>
        </p:nvSpPr>
        <p:spPr/>
        <p:txBody>
          <a:bodyPr/>
          <a:lstStyle/>
          <a:p>
            <a:endParaRPr lang="en-CA"/>
          </a:p>
        </p:txBody>
      </p:sp>
    </p:spTree>
    <p:extLst>
      <p:ext uri="{BB962C8B-B14F-4D97-AF65-F5344CB8AC3E}">
        <p14:creationId xmlns:p14="http://schemas.microsoft.com/office/powerpoint/2010/main" val="4784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8271</TotalTime>
  <Words>1299</Words>
  <Application>Microsoft Office PowerPoint</Application>
  <PresentationFormat>On-screen Show (4:3)</PresentationFormat>
  <Paragraphs>94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Response to the Proposed Changes to French Instruction for Kindergarten and Primary Early French Immersion  </vt:lpstr>
      <vt:lpstr>Concerns- Proposal </vt:lpstr>
      <vt:lpstr>Concerns -Implementation of Proposal </vt:lpstr>
      <vt:lpstr>Concerns- Consultations </vt:lpstr>
      <vt:lpstr>Concerns- Consultations (cont) </vt:lpstr>
      <vt:lpstr>Concerns-Consultations (cont) </vt:lpstr>
      <vt:lpstr>Concerns- Driver for Changes </vt:lpstr>
      <vt:lpstr>Conclusion </vt:lpstr>
      <vt:lpstr>Appendix B: Guiding Principles of the OCDSB </vt:lpstr>
    </vt:vector>
  </TitlesOfParts>
  <Company>Government of Canada / Gouvernement du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Yard Revitilization</dc:title>
  <dc:creator>Carr, Marty</dc:creator>
  <cp:lastModifiedBy>Carr, Marty</cp:lastModifiedBy>
  <cp:revision>67</cp:revision>
  <cp:lastPrinted>2015-11-17T17:01:07Z</cp:lastPrinted>
  <dcterms:created xsi:type="dcterms:W3CDTF">2013-03-25T13:22:33Z</dcterms:created>
  <dcterms:modified xsi:type="dcterms:W3CDTF">2015-11-17T22:25:33Z</dcterms:modified>
</cp:coreProperties>
</file>